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lvl1pPr>
      <a:defRPr>
        <a:latin typeface="Verdana"/>
        <a:ea typeface="Verdana"/>
        <a:cs typeface="Verdana"/>
        <a:sym typeface="Verdana"/>
      </a:defRPr>
    </a:lvl1pPr>
    <a:lvl2pPr indent="457200">
      <a:defRPr>
        <a:latin typeface="Verdana"/>
        <a:ea typeface="Verdana"/>
        <a:cs typeface="Verdana"/>
        <a:sym typeface="Verdana"/>
      </a:defRPr>
    </a:lvl2pPr>
    <a:lvl3pPr indent="914400">
      <a:defRPr>
        <a:latin typeface="Verdana"/>
        <a:ea typeface="Verdana"/>
        <a:cs typeface="Verdana"/>
        <a:sym typeface="Verdana"/>
      </a:defRPr>
    </a:lvl3pPr>
    <a:lvl4pPr indent="1371600">
      <a:defRPr>
        <a:latin typeface="Verdana"/>
        <a:ea typeface="Verdana"/>
        <a:cs typeface="Verdana"/>
        <a:sym typeface="Verdana"/>
      </a:defRPr>
    </a:lvl4pPr>
    <a:lvl5pPr indent="1828800">
      <a:defRPr>
        <a:latin typeface="Verdana"/>
        <a:ea typeface="Verdana"/>
        <a:cs typeface="Verdana"/>
        <a:sym typeface="Verdana"/>
      </a:defRPr>
    </a:lvl5pPr>
    <a:lvl6pPr>
      <a:defRPr>
        <a:latin typeface="Verdana"/>
        <a:ea typeface="Verdana"/>
        <a:cs typeface="Verdana"/>
        <a:sym typeface="Verdana"/>
      </a:defRPr>
    </a:lvl6pPr>
    <a:lvl7pPr>
      <a:defRPr>
        <a:latin typeface="Verdana"/>
        <a:ea typeface="Verdana"/>
        <a:cs typeface="Verdana"/>
        <a:sym typeface="Verdana"/>
      </a:defRPr>
    </a:lvl7pPr>
    <a:lvl8pPr>
      <a:defRPr>
        <a:latin typeface="Verdana"/>
        <a:ea typeface="Verdana"/>
        <a:cs typeface="Verdana"/>
        <a:sym typeface="Verdana"/>
      </a:defRPr>
    </a:lvl8pPr>
    <a:lvl9pPr>
      <a:defRPr>
        <a:latin typeface="Verdana"/>
        <a:ea typeface="Verdana"/>
        <a:cs typeface="Verdana"/>
        <a:sym typeface="Verdan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ECCA"/>
          </a:solidFill>
        </a:fill>
      </a:tcStyle>
    </a:wholeTbl>
    <a:band2H>
      <a:tcTxStyle b="def" i="def"/>
      <a:tcStyle>
        <a:tcBdr/>
        <a:fill>
          <a:solidFill>
            <a:srgbClr val="EFF6E6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CC00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CC00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CC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6E6D1"/>
          </a:solidFill>
        </a:fill>
      </a:tcStyle>
    </a:wholeTbl>
    <a:band2H>
      <a:tcTxStyle b="def" i="def"/>
      <a:tcStyle>
        <a:tcBdr/>
        <a:fill>
          <a:solidFill>
            <a:srgbClr val="F3F3E9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9B95C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9B95C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9B95C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CC00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CC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6" name="Shape 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3"/>
          <p:cNvGrpSpPr/>
          <p:nvPr/>
        </p:nvGrpSpPr>
        <p:grpSpPr>
          <a:xfrm>
            <a:off x="228600" y="2889250"/>
            <a:ext cx="8610600" cy="201613"/>
            <a:chOff x="0" y="0"/>
            <a:chExt cx="8610600" cy="201612"/>
          </a:xfrm>
        </p:grpSpPr>
        <p:sp>
          <p:nvSpPr>
            <p:cNvPr id="10" name="Shape 10"/>
            <p:cNvSpPr/>
            <p:nvPr/>
          </p:nvSpPr>
          <p:spPr>
            <a:xfrm>
              <a:off x="0" y="0"/>
              <a:ext cx="2870200" cy="201613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1" name="Shape 11"/>
            <p:cNvSpPr/>
            <p:nvPr/>
          </p:nvSpPr>
          <p:spPr>
            <a:xfrm>
              <a:off x="2870200" y="0"/>
              <a:ext cx="2870200" cy="201613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2" name="Shape 12"/>
            <p:cNvSpPr/>
            <p:nvPr/>
          </p:nvSpPr>
          <p:spPr>
            <a:xfrm>
              <a:off x="5740400" y="0"/>
              <a:ext cx="2870200" cy="201613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-1"/>
            <a:ext cx="228600" cy="2286002"/>
          </a:xfrm>
          <a:prstGeom prst="rect">
            <a:avLst/>
          </a:prstGeom>
          <a:solidFill>
            <a:srgbClr val="666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457200" y="1447800"/>
            <a:ext cx="8077201" cy="0"/>
          </a:xfrm>
          <a:prstGeom prst="line">
            <a:avLst/>
          </a:prstGeom>
          <a:ln w="19050">
            <a:solidFill>
              <a:srgbClr val="9999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0" y="2285999"/>
            <a:ext cx="228600" cy="2286002"/>
          </a:xfrm>
          <a:prstGeom prst="rect">
            <a:avLst/>
          </a:prstGeom>
          <a:solidFill>
            <a:srgbClr val="CC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5" name="Shape 5"/>
          <p:cNvSpPr/>
          <p:nvPr/>
        </p:nvSpPr>
        <p:spPr>
          <a:xfrm>
            <a:off x="0" y="4571999"/>
            <a:ext cx="228600" cy="2286002"/>
          </a:xfrm>
          <a:prstGeom prst="rect">
            <a:avLst/>
          </a:prstGeom>
          <a:solidFill>
            <a:srgbClr val="9999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6553200" y="6248400"/>
            <a:ext cx="2133600" cy="2438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0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>
        <a:defRPr sz="4400">
          <a:solidFill>
            <a:srgbClr val="999900"/>
          </a:solidFill>
          <a:latin typeface="Garamond"/>
          <a:ea typeface="Garamond"/>
          <a:cs typeface="Garamond"/>
          <a:sym typeface="Garamond"/>
        </a:defRPr>
      </a:lvl1pPr>
      <a:lvl2pPr>
        <a:defRPr sz="4400">
          <a:solidFill>
            <a:srgbClr val="999900"/>
          </a:solidFill>
          <a:latin typeface="Garamond"/>
          <a:ea typeface="Garamond"/>
          <a:cs typeface="Garamond"/>
          <a:sym typeface="Garamond"/>
        </a:defRPr>
      </a:lvl2pPr>
      <a:lvl3pPr>
        <a:defRPr sz="4400">
          <a:solidFill>
            <a:srgbClr val="999900"/>
          </a:solidFill>
          <a:latin typeface="Garamond"/>
          <a:ea typeface="Garamond"/>
          <a:cs typeface="Garamond"/>
          <a:sym typeface="Garamond"/>
        </a:defRPr>
      </a:lvl3pPr>
      <a:lvl4pPr>
        <a:defRPr sz="4400">
          <a:solidFill>
            <a:srgbClr val="999900"/>
          </a:solidFill>
          <a:latin typeface="Garamond"/>
          <a:ea typeface="Garamond"/>
          <a:cs typeface="Garamond"/>
          <a:sym typeface="Garamond"/>
        </a:defRPr>
      </a:lvl4pPr>
      <a:lvl5pPr>
        <a:defRPr sz="4400">
          <a:solidFill>
            <a:srgbClr val="999900"/>
          </a:solidFill>
          <a:latin typeface="Garamond"/>
          <a:ea typeface="Garamond"/>
          <a:cs typeface="Garamond"/>
          <a:sym typeface="Garamond"/>
        </a:defRPr>
      </a:lvl5pPr>
      <a:lvl6pPr indent="457200">
        <a:defRPr sz="4400">
          <a:solidFill>
            <a:srgbClr val="999900"/>
          </a:solidFill>
          <a:latin typeface="Garamond"/>
          <a:ea typeface="Garamond"/>
          <a:cs typeface="Garamond"/>
          <a:sym typeface="Garamond"/>
        </a:defRPr>
      </a:lvl6pPr>
      <a:lvl7pPr indent="914400">
        <a:defRPr sz="4400">
          <a:solidFill>
            <a:srgbClr val="999900"/>
          </a:solidFill>
          <a:latin typeface="Garamond"/>
          <a:ea typeface="Garamond"/>
          <a:cs typeface="Garamond"/>
          <a:sym typeface="Garamond"/>
        </a:defRPr>
      </a:lvl7pPr>
      <a:lvl8pPr indent="1371600">
        <a:defRPr sz="4400">
          <a:solidFill>
            <a:srgbClr val="999900"/>
          </a:solidFill>
          <a:latin typeface="Garamond"/>
          <a:ea typeface="Garamond"/>
          <a:cs typeface="Garamond"/>
          <a:sym typeface="Garamond"/>
        </a:defRPr>
      </a:lvl8pPr>
      <a:lvl9pPr indent="1828800">
        <a:defRPr sz="4400">
          <a:solidFill>
            <a:srgbClr val="999900"/>
          </a:solidFill>
          <a:latin typeface="Garamond"/>
          <a:ea typeface="Garamond"/>
          <a:cs typeface="Garamond"/>
          <a:sym typeface="Garamond"/>
        </a:defRPr>
      </a:lvl9pPr>
    </p:titleStyle>
    <p:bodyStyle>
      <a:lvl1pPr marL="342900" indent="-342900">
        <a:spcBef>
          <a:spcPts val="600"/>
        </a:spcBef>
        <a:buClr>
          <a:srgbClr val="666600"/>
        </a:buClr>
        <a:buSzPct val="75000"/>
        <a:buFont typeface="Wingdings"/>
        <a:buChar char="▪"/>
        <a:defRPr sz="2800">
          <a:latin typeface="Verdana"/>
          <a:ea typeface="Verdana"/>
          <a:cs typeface="Verdana"/>
          <a:sym typeface="Verdana"/>
        </a:defRPr>
      </a:lvl1pPr>
      <a:lvl2pPr marL="790575" indent="-333375">
        <a:spcBef>
          <a:spcPts val="600"/>
        </a:spcBef>
        <a:buClr>
          <a:srgbClr val="666600"/>
        </a:buClr>
        <a:buSzPct val="75000"/>
        <a:buFont typeface="Wingdings"/>
        <a:buChar char="■"/>
        <a:defRPr sz="2800">
          <a:latin typeface="Verdana"/>
          <a:ea typeface="Verdana"/>
          <a:cs typeface="Verdana"/>
          <a:sym typeface="Verdana"/>
        </a:defRPr>
      </a:lvl2pPr>
      <a:lvl3pPr marL="1234439" indent="-320039">
        <a:spcBef>
          <a:spcPts val="600"/>
        </a:spcBef>
        <a:buClr>
          <a:srgbClr val="666600"/>
        </a:buClr>
        <a:buSzPct val="65000"/>
        <a:buFont typeface="Wingdings"/>
        <a:buChar char="p"/>
        <a:defRPr sz="2800">
          <a:latin typeface="Verdana"/>
          <a:ea typeface="Verdana"/>
          <a:cs typeface="Verdana"/>
          <a:sym typeface="Verdana"/>
        </a:defRPr>
      </a:lvl3pPr>
      <a:lvl4pPr marL="1727200" indent="-355600">
        <a:spcBef>
          <a:spcPts val="600"/>
        </a:spcBef>
        <a:buClr>
          <a:srgbClr val="666600"/>
        </a:buClr>
        <a:buSzPct val="100000"/>
        <a:buFont typeface="Wingdings"/>
        <a:buChar char="▪"/>
        <a:defRPr sz="2800">
          <a:latin typeface="Verdana"/>
          <a:ea typeface="Verdana"/>
          <a:cs typeface="Verdana"/>
          <a:sym typeface="Verdana"/>
        </a:defRPr>
      </a:lvl4pPr>
      <a:lvl5pPr marL="2184400" indent="-355600">
        <a:spcBef>
          <a:spcPts val="600"/>
        </a:spcBef>
        <a:buClr>
          <a:srgbClr val="666600"/>
        </a:buClr>
        <a:buSzPct val="80000"/>
        <a:buFont typeface="Wingdings"/>
        <a:buChar char="▪"/>
        <a:defRPr sz="2800">
          <a:latin typeface="Verdana"/>
          <a:ea typeface="Verdana"/>
          <a:cs typeface="Verdana"/>
          <a:sym typeface="Verdana"/>
        </a:defRPr>
      </a:lvl5pPr>
      <a:lvl6pPr marL="2641600" indent="-355600">
        <a:spcBef>
          <a:spcPts val="600"/>
        </a:spcBef>
        <a:buClr>
          <a:srgbClr val="666600"/>
        </a:buClr>
        <a:buSzPct val="80000"/>
        <a:buFont typeface="Wingdings"/>
        <a:buChar char="•"/>
        <a:defRPr sz="2800">
          <a:latin typeface="Verdana"/>
          <a:ea typeface="Verdana"/>
          <a:cs typeface="Verdana"/>
          <a:sym typeface="Verdana"/>
        </a:defRPr>
      </a:lvl6pPr>
      <a:lvl7pPr marL="3098800" indent="-355600">
        <a:spcBef>
          <a:spcPts val="600"/>
        </a:spcBef>
        <a:buClr>
          <a:srgbClr val="666600"/>
        </a:buClr>
        <a:buSzPct val="80000"/>
        <a:buFont typeface="Wingdings"/>
        <a:buChar char="•"/>
        <a:defRPr sz="2800">
          <a:latin typeface="Verdana"/>
          <a:ea typeface="Verdana"/>
          <a:cs typeface="Verdana"/>
          <a:sym typeface="Verdana"/>
        </a:defRPr>
      </a:lvl7pPr>
      <a:lvl8pPr marL="3556000" indent="-355600">
        <a:spcBef>
          <a:spcPts val="600"/>
        </a:spcBef>
        <a:buClr>
          <a:srgbClr val="666600"/>
        </a:buClr>
        <a:buSzPct val="80000"/>
        <a:buFont typeface="Wingdings"/>
        <a:buChar char="•"/>
        <a:defRPr sz="2800">
          <a:latin typeface="Verdana"/>
          <a:ea typeface="Verdana"/>
          <a:cs typeface="Verdana"/>
          <a:sym typeface="Verdana"/>
        </a:defRPr>
      </a:lvl8pPr>
      <a:lvl9pPr marL="4013200" indent="-355600">
        <a:spcBef>
          <a:spcPts val="600"/>
        </a:spcBef>
        <a:buClr>
          <a:srgbClr val="666600"/>
        </a:buClr>
        <a:buSzPct val="80000"/>
        <a:buFont typeface="Wingdings"/>
        <a:buChar char="•"/>
        <a:defRPr sz="2800">
          <a:latin typeface="Verdana"/>
          <a:ea typeface="Verdana"/>
          <a:cs typeface="Verdana"/>
          <a:sym typeface="Verdana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5pPr>
      <a:lvl6pPr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6pPr>
      <a:lvl7pPr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7pPr>
      <a:lvl8pPr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8pPr>
      <a:lvl9pPr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 idx="4294967295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999900"/>
                </a:solidFill>
              </a:rPr>
              <a:t>5 Types of Nouns</a:t>
            </a:r>
          </a:p>
        </p:txBody>
      </p:sp>
      <p:sp>
        <p:nvSpPr>
          <p:cNvPr id="19" name="Shape 19"/>
          <p:cNvSpPr/>
          <p:nvPr>
            <p:ph type="body" idx="4294967295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buSzTx/>
              <a:buNone/>
              <a:defRPr sz="1800"/>
            </a:pPr>
            <a:r>
              <a:rPr sz="3000"/>
              <a:t>Springfield Middle School</a:t>
            </a:r>
            <a:endParaRPr sz="3000"/>
          </a:p>
          <a:p>
            <a:pPr lvl="0" marL="0" indent="0" algn="ctr">
              <a:buSzTx/>
              <a:buNone/>
              <a:defRPr sz="1800"/>
            </a:pPr>
            <a:r>
              <a:rPr sz="3000"/>
              <a:t>6th Grade Teachers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defRPr b="1" sz="60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999900"/>
                </a:solidFill>
              </a:rPr>
              <a:t>What are nouns???</a:t>
            </a:r>
          </a:p>
        </p:txBody>
      </p:sp>
      <p:sp>
        <p:nvSpPr>
          <p:cNvPr id="22" name="Shape 22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p"/>
              <a:defRPr sz="1800"/>
            </a:pPr>
            <a:r>
              <a:rPr sz="2800"/>
              <a:t>A noun names a person, place, thing, or an idea.</a:t>
            </a:r>
            <a:endParaRPr sz="2800"/>
          </a:p>
          <a:p>
            <a:pPr lvl="0">
              <a:buChar char="p"/>
              <a:defRPr sz="1800"/>
            </a:pPr>
            <a:r>
              <a:rPr sz="2800"/>
              <a:t>For example:</a:t>
            </a:r>
          </a:p>
        </p:txBody>
      </p:sp>
      <p:pic>
        <p:nvPicPr>
          <p:cNvPr id="23" name="MP900409148[1].jpg" descr="C:\Users\karen.devereaux\AppData\Local\Microsoft\Windows\Temporary Internet Files\Content.IE5\O0VJULZT\MP900409148[1]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0" y="2209800"/>
            <a:ext cx="2286000" cy="15224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MP900448547[1].jpg" descr="C:\Users\karen.devereaux\AppData\Local\Microsoft\Windows\Temporary Internet Files\Content.IE5\22YPWVGQ\MP900448547[1]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8200" y="2973387"/>
            <a:ext cx="3092450" cy="2070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MP900448448[1].jpg" descr="C:\Users\karen.devereaux\AppData\Local\Microsoft\Windows\Temporary Internet Files\Content.IE5\O0VJULZT\MP900448448[1]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15012" y="4389437"/>
            <a:ext cx="2549526" cy="24685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MP900448575[1].jpg" descr="C:\Users\karen.devereaux\AppData\Local\Microsoft\Windows\Temporary Internet Files\Content.IE5\VSGQ9ZZH\MP900448575[1]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14600" y="4862512"/>
            <a:ext cx="3281363" cy="2197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" grpId="2"/>
      <p:bldP build="whole" bldLvl="1" animBg="1" rev="0" advAuto="0" spid="23" grpId="3"/>
      <p:bldP build="whole" bldLvl="1" animBg="1" rev="0" advAuto="0" spid="25" grpId="4"/>
      <p:bldP build="whole" bldLvl="1" animBg="1" rev="0" advAuto="0" spid="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999900"/>
                </a:solidFill>
              </a:rPr>
              <a:t>Common and Proper Nouns	</a:t>
            </a:r>
          </a:p>
        </p:txBody>
      </p:sp>
      <p:sp>
        <p:nvSpPr>
          <p:cNvPr id="29" name="Shape 29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93914" indent="-293914">
              <a:lnSpc>
                <a:spcPct val="90000"/>
              </a:lnSpc>
              <a:spcBef>
                <a:spcPts val="500"/>
              </a:spcBef>
              <a:buChar char="p"/>
              <a:defRPr sz="1800"/>
            </a:pPr>
            <a:r>
              <a:rPr sz="2400"/>
              <a:t>A </a:t>
            </a:r>
            <a:r>
              <a:rPr sz="2400">
                <a:solidFill>
                  <a:srgbClr val="FF0000"/>
                </a:solidFill>
              </a:rPr>
              <a:t>common</a:t>
            </a:r>
            <a:r>
              <a:rPr sz="2400"/>
              <a:t> noun names </a:t>
            </a:r>
            <a:r>
              <a:rPr i="1" sz="2400" u="sng"/>
              <a:t>any</a:t>
            </a:r>
            <a:r>
              <a:rPr sz="2400"/>
              <a:t> person, place, thing or idea.</a:t>
            </a:r>
            <a:endParaRPr sz="2400"/>
          </a:p>
          <a:p>
            <a:pPr lvl="0" marL="293914" indent="-293914">
              <a:lnSpc>
                <a:spcPct val="90000"/>
              </a:lnSpc>
              <a:spcBef>
                <a:spcPts val="500"/>
              </a:spcBef>
              <a:buChar char="p"/>
              <a:defRPr sz="1800"/>
            </a:pPr>
            <a:r>
              <a:rPr sz="2400"/>
              <a:t>Examples: </a:t>
            </a:r>
            <a:endParaRPr sz="2400"/>
          </a:p>
          <a:p>
            <a:pPr lvl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My </a:t>
            </a:r>
            <a:r>
              <a:rPr sz="2400" u="sng">
                <a:solidFill>
                  <a:srgbClr val="FF0000"/>
                </a:solidFill>
              </a:rPr>
              <a:t>book</a:t>
            </a:r>
            <a:r>
              <a:rPr sz="2400"/>
              <a:t> is on the table. </a:t>
            </a:r>
            <a:endParaRPr sz="2400"/>
          </a:p>
          <a:p>
            <a:pPr lvl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The </a:t>
            </a:r>
            <a:r>
              <a:rPr sz="2400" u="sng">
                <a:solidFill>
                  <a:srgbClr val="FF0000"/>
                </a:solidFill>
              </a:rPr>
              <a:t>girl</a:t>
            </a:r>
            <a:r>
              <a:rPr sz="2400"/>
              <a:t> went to </a:t>
            </a:r>
            <a:r>
              <a:rPr sz="2400" u="sng">
                <a:solidFill>
                  <a:srgbClr val="FF0000"/>
                </a:solidFill>
              </a:rPr>
              <a:t>school</a:t>
            </a:r>
            <a:r>
              <a:rPr sz="2400"/>
              <a:t> early this morning. </a:t>
            </a:r>
            <a:endParaRPr sz="24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endParaRPr sz="2400"/>
          </a:p>
          <a:p>
            <a:pPr lvl="0" marL="293914" indent="-293914">
              <a:lnSpc>
                <a:spcPct val="90000"/>
              </a:lnSpc>
              <a:spcBef>
                <a:spcPts val="500"/>
              </a:spcBef>
              <a:buChar char="p"/>
              <a:defRPr sz="1800"/>
            </a:pPr>
            <a:r>
              <a:rPr sz="2400"/>
              <a:t>A </a:t>
            </a:r>
            <a:r>
              <a:rPr sz="2400">
                <a:solidFill>
                  <a:srgbClr val="00B050"/>
                </a:solidFill>
              </a:rPr>
              <a:t>proper</a:t>
            </a:r>
            <a:r>
              <a:rPr sz="2400"/>
              <a:t> noun names a </a:t>
            </a:r>
            <a:r>
              <a:rPr i="1" sz="2400" u="sng"/>
              <a:t>specific</a:t>
            </a:r>
            <a:r>
              <a:rPr sz="2400"/>
              <a:t> person, place, thing or idea. </a:t>
            </a:r>
            <a:endParaRPr sz="2400"/>
          </a:p>
          <a:p>
            <a:pPr lvl="0" marL="293914" indent="-293914">
              <a:lnSpc>
                <a:spcPct val="90000"/>
              </a:lnSpc>
              <a:spcBef>
                <a:spcPts val="500"/>
              </a:spcBef>
              <a:buChar char="p"/>
              <a:defRPr sz="1800"/>
            </a:pPr>
            <a:r>
              <a:rPr sz="2400"/>
              <a:t>Examples:</a:t>
            </a:r>
            <a:endParaRPr sz="2400"/>
          </a:p>
          <a:p>
            <a:pPr lvl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My book, </a:t>
            </a:r>
            <a:r>
              <a:rPr sz="2400" u="sng">
                <a:solidFill>
                  <a:srgbClr val="00B050"/>
                </a:solidFill>
              </a:rPr>
              <a:t>Long Walk to Freedom</a:t>
            </a:r>
            <a:r>
              <a:rPr sz="2400"/>
              <a:t>, is on the table. </a:t>
            </a:r>
            <a:endParaRPr sz="2400"/>
          </a:p>
          <a:p>
            <a:pPr lvl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 u="sng">
                <a:solidFill>
                  <a:srgbClr val="00B050"/>
                </a:solidFill>
              </a:rPr>
              <a:t>Tamika</a:t>
            </a:r>
            <a:r>
              <a:rPr sz="2400"/>
              <a:t> goes to </a:t>
            </a:r>
            <a:r>
              <a:rPr sz="2400" u="sng">
                <a:solidFill>
                  <a:srgbClr val="00B050"/>
                </a:solidFill>
              </a:rPr>
              <a:t>Caldwell</a:t>
            </a:r>
            <a:r>
              <a:rPr sz="2400"/>
              <a:t> </a:t>
            </a:r>
            <a:r>
              <a:rPr sz="2400">
                <a:solidFill>
                  <a:srgbClr val="00B050"/>
                </a:solidFill>
              </a:rPr>
              <a:t>Elementary</a:t>
            </a:r>
            <a:r>
              <a:rPr sz="2400"/>
              <a:t>.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nodeType="after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999900"/>
                </a:solidFill>
              </a:rPr>
              <a:t>Concrete and Abstract Nouns</a:t>
            </a:r>
          </a:p>
        </p:txBody>
      </p:sp>
      <p:sp>
        <p:nvSpPr>
          <p:cNvPr id="32" name="Shape 32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76279" indent="-276279" defTabSz="859536">
              <a:lnSpc>
                <a:spcPct val="90000"/>
              </a:lnSpc>
              <a:spcBef>
                <a:spcPts val="500"/>
              </a:spcBef>
              <a:buChar char="p"/>
              <a:defRPr sz="1800"/>
            </a:pPr>
            <a:r>
              <a:rPr sz="2256"/>
              <a:t>A </a:t>
            </a:r>
            <a:r>
              <a:rPr sz="2256">
                <a:solidFill>
                  <a:srgbClr val="0070C0"/>
                </a:solidFill>
              </a:rPr>
              <a:t>concrete</a:t>
            </a:r>
            <a:r>
              <a:rPr sz="2256"/>
              <a:t> noun names a material thing, person, or place. It is something that </a:t>
            </a:r>
            <a:r>
              <a:rPr i="1" sz="2256" u="sng"/>
              <a:t>can</a:t>
            </a:r>
            <a:r>
              <a:rPr sz="2256"/>
              <a:t> be </a:t>
            </a:r>
            <a:r>
              <a:rPr i="1" sz="2256" u="sng"/>
              <a:t>physically</a:t>
            </a:r>
            <a:r>
              <a:rPr sz="2256"/>
              <a:t> touched or perceived by the senses.</a:t>
            </a:r>
            <a:endParaRPr sz="2256"/>
          </a:p>
          <a:p>
            <a:pPr lvl="0" marL="276279" indent="-276279" defTabSz="859536">
              <a:lnSpc>
                <a:spcPct val="90000"/>
              </a:lnSpc>
              <a:spcBef>
                <a:spcPts val="500"/>
              </a:spcBef>
              <a:buChar char="p"/>
              <a:defRPr sz="1800"/>
            </a:pPr>
            <a:r>
              <a:rPr sz="2256"/>
              <a:t>Examples:</a:t>
            </a:r>
            <a:endParaRPr sz="2256"/>
          </a:p>
          <a:p>
            <a:pPr lvl="0" marL="322325" indent="-322325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56"/>
              <a:t>A </a:t>
            </a:r>
            <a:r>
              <a:rPr sz="2256" u="sng">
                <a:solidFill>
                  <a:srgbClr val="0070C0"/>
                </a:solidFill>
              </a:rPr>
              <a:t>parade</a:t>
            </a:r>
            <a:r>
              <a:rPr sz="2256"/>
              <a:t> began at 7  o’clock</a:t>
            </a:r>
            <a:endParaRPr sz="2256"/>
          </a:p>
          <a:p>
            <a:pPr lvl="0" marL="322325" indent="-322325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56"/>
              <a:t>The </a:t>
            </a:r>
            <a:r>
              <a:rPr sz="2256" u="sng">
                <a:solidFill>
                  <a:srgbClr val="0070C0"/>
                </a:solidFill>
              </a:rPr>
              <a:t>cereal box </a:t>
            </a:r>
            <a:r>
              <a:rPr sz="2256"/>
              <a:t>is on the shelf.</a:t>
            </a:r>
            <a:endParaRPr sz="2256"/>
          </a:p>
          <a:p>
            <a:pPr lvl="0" marL="322325" indent="-322325" defTabSz="859536">
              <a:lnSpc>
                <a:spcPct val="90000"/>
              </a:lnSpc>
              <a:buSzTx/>
              <a:buNone/>
              <a:defRPr sz="1800"/>
            </a:pPr>
            <a:endParaRPr sz="2256"/>
          </a:p>
          <a:p>
            <a:pPr lvl="0" marL="276279" indent="-276279" defTabSz="859536">
              <a:lnSpc>
                <a:spcPct val="90000"/>
              </a:lnSpc>
              <a:spcBef>
                <a:spcPts val="500"/>
              </a:spcBef>
              <a:buChar char="p"/>
              <a:defRPr sz="1800"/>
            </a:pPr>
            <a:r>
              <a:rPr sz="2256"/>
              <a:t>An </a:t>
            </a:r>
            <a:r>
              <a:rPr sz="2256">
                <a:solidFill>
                  <a:srgbClr val="FFC000"/>
                </a:solidFill>
              </a:rPr>
              <a:t>abstract</a:t>
            </a:r>
            <a:r>
              <a:rPr sz="2256"/>
              <a:t> noun names ideas, feelings, or qualities. They </a:t>
            </a:r>
            <a:r>
              <a:rPr i="1" sz="2256" u="sng"/>
              <a:t>cannot</a:t>
            </a:r>
            <a:r>
              <a:rPr sz="2256"/>
              <a:t> be physically</a:t>
            </a:r>
            <a:r>
              <a:rPr i="1" sz="2256" u="sng"/>
              <a:t> touched</a:t>
            </a:r>
            <a:r>
              <a:rPr sz="2256"/>
              <a:t>. </a:t>
            </a:r>
            <a:endParaRPr sz="2256"/>
          </a:p>
          <a:p>
            <a:pPr lvl="0" marL="276279" indent="-276279" defTabSz="859536">
              <a:lnSpc>
                <a:spcPct val="90000"/>
              </a:lnSpc>
              <a:spcBef>
                <a:spcPts val="500"/>
              </a:spcBef>
              <a:buChar char="p"/>
              <a:defRPr sz="1800"/>
            </a:pPr>
            <a:r>
              <a:rPr sz="2256"/>
              <a:t>Examples: </a:t>
            </a:r>
            <a:endParaRPr sz="2256"/>
          </a:p>
          <a:p>
            <a:pPr lvl="0" marL="322325" indent="-322325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56"/>
              <a:t>Lynn wept in </a:t>
            </a:r>
            <a:r>
              <a:rPr sz="2256" u="sng">
                <a:solidFill>
                  <a:srgbClr val="FFC000"/>
                </a:solidFill>
              </a:rPr>
              <a:t>sorrow</a:t>
            </a:r>
            <a:r>
              <a:rPr sz="2256"/>
              <a:t> over the loss of her dog. </a:t>
            </a:r>
            <a:endParaRPr sz="2256"/>
          </a:p>
          <a:p>
            <a:pPr lvl="0" marL="322325" indent="-322325" defTabSz="859536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256"/>
              <a:t>In the United States we have </a:t>
            </a:r>
            <a:r>
              <a:rPr sz="2256" u="sng">
                <a:solidFill>
                  <a:srgbClr val="FFC000"/>
                </a:solidFill>
              </a:rPr>
              <a:t>freedom</a:t>
            </a:r>
            <a:r>
              <a:rPr sz="2256"/>
              <a:t>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5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0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5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40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45" dur="5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0" dur="5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999900"/>
                </a:solidFill>
              </a:rPr>
              <a:t>Collective Nouns</a:t>
            </a:r>
          </a:p>
        </p:txBody>
      </p:sp>
      <p:sp>
        <p:nvSpPr>
          <p:cNvPr id="35" name="Shape 35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p"/>
              <a:defRPr sz="1800"/>
            </a:pPr>
            <a:r>
              <a:rPr sz="2800">
                <a:solidFill>
                  <a:srgbClr val="FF66CC"/>
                </a:solidFill>
              </a:rPr>
              <a:t>Collective</a:t>
            </a:r>
            <a:r>
              <a:rPr sz="2800"/>
              <a:t> nouns name a </a:t>
            </a:r>
            <a:r>
              <a:rPr sz="2800" u="sng"/>
              <a:t>group</a:t>
            </a:r>
            <a:r>
              <a:rPr sz="2800"/>
              <a:t> or collection of people, places, things or ideas. They are considered </a:t>
            </a:r>
            <a:r>
              <a:rPr sz="2800" u="sng"/>
              <a:t>one unit </a:t>
            </a:r>
            <a:r>
              <a:rPr sz="2800"/>
              <a:t>and so they are singular. </a:t>
            </a:r>
            <a:endParaRPr sz="2800"/>
          </a:p>
          <a:p>
            <a:pPr lvl="0">
              <a:buChar char="p"/>
              <a:defRPr sz="1800"/>
            </a:pPr>
            <a:r>
              <a:rPr sz="2800"/>
              <a:t>Examples: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The </a:t>
            </a:r>
            <a:r>
              <a:rPr sz="2800" u="sng">
                <a:solidFill>
                  <a:srgbClr val="FF66CC"/>
                </a:solidFill>
              </a:rPr>
              <a:t>crowd</a:t>
            </a:r>
            <a:r>
              <a:rPr sz="2800"/>
              <a:t> sounds like a herd of elephants. 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The </a:t>
            </a:r>
            <a:r>
              <a:rPr sz="2800" u="sng">
                <a:solidFill>
                  <a:srgbClr val="FF66CC"/>
                </a:solidFill>
              </a:rPr>
              <a:t>staff</a:t>
            </a:r>
            <a:r>
              <a:rPr sz="2800"/>
              <a:t> includes professionals and nonprofessionals. </a:t>
            </a:r>
            <a:endParaRPr sz="2800"/>
          </a:p>
          <a:p>
            <a:pPr lvl="0">
              <a:buSzTx/>
              <a:buNone/>
              <a:defRPr sz="1800"/>
            </a:pPr>
            <a:r>
              <a:rPr sz="2800"/>
              <a:t>The </a:t>
            </a:r>
            <a:r>
              <a:rPr sz="2800" u="sng">
                <a:solidFill>
                  <a:srgbClr val="FF66CC"/>
                </a:solidFill>
              </a:rPr>
              <a:t>group</a:t>
            </a:r>
            <a:r>
              <a:rPr sz="2800"/>
              <a:t> of students is standing in line.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999900"/>
                </a:solidFill>
              </a:rPr>
              <a:t>Here comes the tricky part…</a:t>
            </a:r>
          </a:p>
        </p:txBody>
      </p:sp>
      <p:sp>
        <p:nvSpPr>
          <p:cNvPr id="38" name="Shape 38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p"/>
              <a:defRPr sz="1800"/>
            </a:pPr>
            <a:r>
              <a:rPr sz="2800">
                <a:solidFill>
                  <a:srgbClr val="0D0D0D"/>
                </a:solidFill>
              </a:rPr>
              <a:t>Nouns can be more than one type!!!</a:t>
            </a:r>
            <a:endParaRPr sz="2800">
              <a:solidFill>
                <a:srgbClr val="0D0D0D"/>
              </a:solidFill>
            </a:endParaRPr>
          </a:p>
          <a:p>
            <a:pPr lvl="0">
              <a:buSzTx/>
              <a:buNone/>
              <a:defRPr sz="1800"/>
            </a:pPr>
            <a:endParaRPr sz="2800">
              <a:solidFill>
                <a:srgbClr val="0D0D0D"/>
              </a:solidFill>
            </a:endParaRPr>
          </a:p>
          <a:p>
            <a:pPr lvl="0">
              <a:buSzTx/>
              <a:buNone/>
              <a:defRPr sz="1800"/>
            </a:pPr>
            <a:r>
              <a:rPr sz="2800">
                <a:solidFill>
                  <a:srgbClr val="0D0D0D"/>
                </a:solidFill>
              </a:rPr>
              <a:t>Example:</a:t>
            </a:r>
            <a:endParaRPr sz="2800">
              <a:solidFill>
                <a:srgbClr val="0D0D0D"/>
              </a:solidFill>
            </a:endParaRPr>
          </a:p>
          <a:p>
            <a:pPr lvl="0">
              <a:buSzTx/>
              <a:buNone/>
              <a:defRPr sz="1800"/>
            </a:pPr>
            <a:r>
              <a:rPr sz="2800" u="sng">
                <a:solidFill>
                  <a:srgbClr val="0D0D0D"/>
                </a:solidFill>
                <a:latin typeface="Verdana Bold"/>
                <a:ea typeface="Verdana Bold"/>
                <a:cs typeface="Verdana Bold"/>
                <a:sym typeface="Verdana Bold"/>
              </a:rPr>
              <a:t> Milk </a:t>
            </a:r>
            <a:r>
              <a:rPr sz="2800">
                <a:solidFill>
                  <a:srgbClr val="0D0D0D"/>
                </a:solidFill>
              </a:rPr>
              <a:t>is both common and concrete</a:t>
            </a:r>
            <a:endParaRPr sz="2800">
              <a:solidFill>
                <a:srgbClr val="0D0D0D"/>
              </a:solidFill>
            </a:endParaRPr>
          </a:p>
          <a:p>
            <a:pPr lvl="0">
              <a:buSzTx/>
              <a:buNone/>
              <a:defRPr sz="1800"/>
            </a:pPr>
            <a:endParaRPr sz="2800">
              <a:solidFill>
                <a:srgbClr val="0D0D0D"/>
              </a:solidFill>
            </a:endParaRPr>
          </a:p>
          <a:p>
            <a:pPr lvl="0">
              <a:buSzTx/>
              <a:buNone/>
              <a:defRPr sz="1800"/>
            </a:pPr>
            <a:r>
              <a:rPr sz="2800" u="sng">
                <a:solidFill>
                  <a:srgbClr val="0D0D0D"/>
                </a:solidFill>
                <a:latin typeface="Verdana Bold"/>
                <a:ea typeface="Verdana Bold"/>
                <a:cs typeface="Verdana Bold"/>
                <a:sym typeface="Verdana Bold"/>
              </a:rPr>
              <a:t>Dr. Wong </a:t>
            </a:r>
            <a:r>
              <a:rPr sz="2800">
                <a:solidFill>
                  <a:srgbClr val="0D0D0D"/>
                </a:solidFill>
              </a:rPr>
              <a:t>is both proper and concrete</a:t>
            </a:r>
            <a:endParaRPr sz="2800">
              <a:solidFill>
                <a:srgbClr val="0D0D0D"/>
              </a:solidFill>
            </a:endParaRPr>
          </a:p>
          <a:p>
            <a:pPr lvl="0">
              <a:buSzTx/>
              <a:buNone/>
              <a:defRPr sz="1800"/>
            </a:pPr>
            <a:endParaRPr sz="2800">
              <a:solidFill>
                <a:srgbClr val="0D0D0D"/>
              </a:solidFill>
            </a:endParaRPr>
          </a:p>
          <a:p>
            <a:pPr lvl="0" algn="r">
              <a:buSzTx/>
              <a:buNone/>
              <a:defRPr sz="1800"/>
            </a:pPr>
            <a:r>
              <a:rPr sz="2800">
                <a:solidFill>
                  <a:srgbClr val="0D0D0D"/>
                </a:solidFill>
              </a:rPr>
              <a:t>Now you try….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 idx="4294967295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999900"/>
                </a:solidFill>
              </a:rPr>
              <a:t>*Partner time*</a:t>
            </a:r>
          </a:p>
        </p:txBody>
      </p:sp>
      <p:sp>
        <p:nvSpPr>
          <p:cNvPr id="41" name="Shape 41"/>
          <p:cNvSpPr/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32613" indent="-332613" defTabSz="886968">
              <a:buChar char="p"/>
              <a:defRPr sz="1800"/>
            </a:pPr>
            <a:r>
              <a:rPr sz="2716">
                <a:latin typeface="Baskerville Old Face"/>
                <a:ea typeface="Baskerville Old Face"/>
                <a:cs typeface="Baskerville Old Face"/>
                <a:sym typeface="Baskerville Old Face"/>
              </a:rPr>
              <a:t>With your partner write what type of noun(s) the following are:</a:t>
            </a:r>
            <a:endParaRPr sz="2716">
              <a:latin typeface="Baskerville Old Face"/>
              <a:ea typeface="Baskerville Old Face"/>
              <a:cs typeface="Baskerville Old Face"/>
              <a:sym typeface="Baskerville Old Face"/>
            </a:endParaRPr>
          </a:p>
          <a:p>
            <a:pPr lvl="1" marL="905446" indent="-461962" defTabSz="886968">
              <a:spcBef>
                <a:spcPts val="900"/>
              </a:spcBef>
              <a:buClr>
                <a:srgbClr val="999900"/>
              </a:buClr>
              <a:defRPr sz="1800"/>
            </a:pPr>
            <a:r>
              <a:rPr sz="3880">
                <a:latin typeface="Baskerville Old Face"/>
                <a:ea typeface="Baskerville Old Face"/>
                <a:cs typeface="Baskerville Old Face"/>
                <a:sym typeface="Baskerville Old Face"/>
              </a:rPr>
              <a:t>dog</a:t>
            </a:r>
            <a:endParaRPr sz="3880">
              <a:latin typeface="Baskerville Old Face"/>
              <a:ea typeface="Baskerville Old Face"/>
              <a:cs typeface="Baskerville Old Face"/>
              <a:sym typeface="Baskerville Old Face"/>
            </a:endParaRPr>
          </a:p>
          <a:p>
            <a:pPr lvl="1" marL="905446" indent="-461962" defTabSz="886968">
              <a:spcBef>
                <a:spcPts val="900"/>
              </a:spcBef>
              <a:buClr>
                <a:srgbClr val="999900"/>
              </a:buClr>
              <a:defRPr sz="1800"/>
            </a:pPr>
            <a:r>
              <a:rPr sz="3880">
                <a:latin typeface="Baskerville Old Face"/>
                <a:ea typeface="Baskerville Old Face"/>
                <a:cs typeface="Baskerville Old Face"/>
                <a:sym typeface="Baskerville Old Face"/>
              </a:rPr>
              <a:t>Lucama, NC</a:t>
            </a:r>
            <a:endParaRPr sz="3880">
              <a:latin typeface="Baskerville Old Face"/>
              <a:ea typeface="Baskerville Old Face"/>
              <a:cs typeface="Baskerville Old Face"/>
              <a:sym typeface="Baskerville Old Face"/>
            </a:endParaRPr>
          </a:p>
          <a:p>
            <a:pPr lvl="1" marL="905446" indent="-461962" defTabSz="886968">
              <a:spcBef>
                <a:spcPts val="900"/>
              </a:spcBef>
              <a:buClr>
                <a:srgbClr val="999900"/>
              </a:buClr>
              <a:defRPr sz="1800"/>
            </a:pPr>
            <a:r>
              <a:rPr sz="3880">
                <a:latin typeface="Baskerville Old Face"/>
                <a:ea typeface="Baskerville Old Face"/>
                <a:cs typeface="Baskerville Old Face"/>
                <a:sym typeface="Baskerville Old Face"/>
              </a:rPr>
              <a:t>love</a:t>
            </a:r>
            <a:endParaRPr sz="3880">
              <a:latin typeface="Baskerville Old Face"/>
              <a:ea typeface="Baskerville Old Face"/>
              <a:cs typeface="Baskerville Old Face"/>
              <a:sym typeface="Baskerville Old Face"/>
            </a:endParaRPr>
          </a:p>
          <a:p>
            <a:pPr lvl="1" marL="905446" indent="-461962" defTabSz="886968">
              <a:spcBef>
                <a:spcPts val="900"/>
              </a:spcBef>
              <a:buClr>
                <a:srgbClr val="999900"/>
              </a:buClr>
              <a:defRPr sz="1800"/>
            </a:pPr>
            <a:r>
              <a:rPr sz="3880">
                <a:latin typeface="Baskerville Old Face"/>
                <a:ea typeface="Baskerville Old Face"/>
                <a:cs typeface="Baskerville Old Face"/>
                <a:sym typeface="Baskerville Old Face"/>
              </a:rPr>
              <a:t>class</a:t>
            </a:r>
            <a:endParaRPr sz="3880">
              <a:latin typeface="Baskerville Old Face"/>
              <a:ea typeface="Baskerville Old Face"/>
              <a:cs typeface="Baskerville Old Face"/>
              <a:sym typeface="Baskerville Old Face"/>
            </a:endParaRPr>
          </a:p>
          <a:p>
            <a:pPr lvl="1" marL="905446" indent="-461962" defTabSz="886968">
              <a:spcBef>
                <a:spcPts val="900"/>
              </a:spcBef>
              <a:buClr>
                <a:srgbClr val="999900"/>
              </a:buClr>
              <a:defRPr sz="1800"/>
            </a:pPr>
            <a:r>
              <a:rPr sz="3880">
                <a:latin typeface="Baskerville Old Face"/>
                <a:ea typeface="Baskerville Old Face"/>
                <a:cs typeface="Baskerville Old Face"/>
                <a:sym typeface="Baskerville Old Face"/>
              </a:rPr>
              <a:t>Springfield Middle School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C00"/>
      </a:accent1>
      <a:accent2>
        <a:srgbClr val="CCCC66"/>
      </a:accent2>
      <a:accent3>
        <a:srgbClr val="8F8F8F"/>
      </a:accent3>
      <a:accent4>
        <a:srgbClr val="707070"/>
      </a:accent4>
      <a:accent5>
        <a:srgbClr val="C9E0AA"/>
      </a:accent5>
      <a:accent6>
        <a:srgbClr val="B9B95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CC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9CC0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C00"/>
      </a:accent1>
      <a:accent2>
        <a:srgbClr val="CCCC66"/>
      </a:accent2>
      <a:accent3>
        <a:srgbClr val="8F8F8F"/>
      </a:accent3>
      <a:accent4>
        <a:srgbClr val="707070"/>
      </a:accent4>
      <a:accent5>
        <a:srgbClr val="C9E0AA"/>
      </a:accent5>
      <a:accent6>
        <a:srgbClr val="B9B95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CC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99CC0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